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6" r:id="rId7"/>
    <p:sldId id="267" r:id="rId8"/>
    <p:sldId id="271" r:id="rId9"/>
    <p:sldId id="260" r:id="rId10"/>
    <p:sldId id="265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E014A-FE61-4799-8CD4-A349C883BA12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D87B524C-0C90-4F75-A0B9-E8853EB5D778}">
      <dgm:prSet phldrT="[Text]"/>
      <dgm:spPr/>
      <dgm:t>
        <a:bodyPr/>
        <a:lstStyle/>
        <a:p>
          <a:r>
            <a:rPr lang="sk-SK" dirty="0"/>
            <a:t>Príprava</a:t>
          </a:r>
        </a:p>
      </dgm:t>
    </dgm:pt>
    <dgm:pt modelId="{C431FB26-63E2-4356-A659-062066750DF4}" type="parTrans" cxnId="{F2F9F7DD-486C-4E33-8DA9-7646E9857967}">
      <dgm:prSet/>
      <dgm:spPr/>
      <dgm:t>
        <a:bodyPr/>
        <a:lstStyle/>
        <a:p>
          <a:endParaRPr lang="sk-SK"/>
        </a:p>
      </dgm:t>
    </dgm:pt>
    <dgm:pt modelId="{06117789-AA11-4965-85C2-AEDA1C847DD9}" type="sibTrans" cxnId="{F2F9F7DD-486C-4E33-8DA9-7646E9857967}">
      <dgm:prSet/>
      <dgm:spPr/>
      <dgm:t>
        <a:bodyPr/>
        <a:lstStyle/>
        <a:p>
          <a:endParaRPr lang="sk-SK"/>
        </a:p>
      </dgm:t>
    </dgm:pt>
    <dgm:pt modelId="{B6BDB08C-B54B-4150-839C-1E27C9D7BCFE}">
      <dgm:prSet phldrT="[Text]"/>
      <dgm:spPr/>
      <dgm:t>
        <a:bodyPr/>
        <a:lstStyle/>
        <a:p>
          <a:r>
            <a:rPr lang="sk-SK" dirty="0"/>
            <a:t>Zber dát</a:t>
          </a:r>
        </a:p>
      </dgm:t>
    </dgm:pt>
    <dgm:pt modelId="{C07E517C-342C-489C-96EA-E1087FC110D7}" type="parTrans" cxnId="{E009D8C3-16EA-4037-920A-EE38DFE18D66}">
      <dgm:prSet/>
      <dgm:spPr/>
      <dgm:t>
        <a:bodyPr/>
        <a:lstStyle/>
        <a:p>
          <a:endParaRPr lang="sk-SK"/>
        </a:p>
      </dgm:t>
    </dgm:pt>
    <dgm:pt modelId="{72DC1D2B-9964-4F43-A246-7DCE424E878B}" type="sibTrans" cxnId="{E009D8C3-16EA-4037-920A-EE38DFE18D66}">
      <dgm:prSet/>
      <dgm:spPr/>
      <dgm:t>
        <a:bodyPr/>
        <a:lstStyle/>
        <a:p>
          <a:endParaRPr lang="sk-SK"/>
        </a:p>
      </dgm:t>
    </dgm:pt>
    <dgm:pt modelId="{13358F66-B8E9-414B-8EDE-22F175AF7EE3}">
      <dgm:prSet phldrT="[Text]"/>
      <dgm:spPr/>
      <dgm:t>
        <a:bodyPr/>
        <a:lstStyle/>
        <a:p>
          <a:r>
            <a:rPr lang="sk-SK" dirty="0"/>
            <a:t>Analýza</a:t>
          </a:r>
        </a:p>
      </dgm:t>
    </dgm:pt>
    <dgm:pt modelId="{85A11884-3485-4D59-83D5-40F20CA32ACD}" type="parTrans" cxnId="{D7BB4E43-AA31-4B90-B177-AA01F133BD70}">
      <dgm:prSet/>
      <dgm:spPr/>
      <dgm:t>
        <a:bodyPr/>
        <a:lstStyle/>
        <a:p>
          <a:endParaRPr lang="sk-SK"/>
        </a:p>
      </dgm:t>
    </dgm:pt>
    <dgm:pt modelId="{D56567C4-DB78-4046-A2BF-E449337EA142}" type="sibTrans" cxnId="{D7BB4E43-AA31-4B90-B177-AA01F133BD70}">
      <dgm:prSet/>
      <dgm:spPr/>
      <dgm:t>
        <a:bodyPr/>
        <a:lstStyle/>
        <a:p>
          <a:endParaRPr lang="sk-SK"/>
        </a:p>
      </dgm:t>
    </dgm:pt>
    <dgm:pt modelId="{B9D6FE0D-95A1-4C43-B47B-554C2622166A}">
      <dgm:prSet phldrT="[Text]"/>
      <dgm:spPr/>
      <dgm:t>
        <a:bodyPr/>
        <a:lstStyle/>
        <a:p>
          <a:r>
            <a:rPr lang="sk-SK" dirty="0"/>
            <a:t>Písanie správy</a:t>
          </a:r>
        </a:p>
      </dgm:t>
    </dgm:pt>
    <dgm:pt modelId="{EF5414F1-39FB-4E1B-ABB9-C7014A27C304}" type="parTrans" cxnId="{023E57F1-7EC7-44C5-8869-98AD7664304B}">
      <dgm:prSet/>
      <dgm:spPr/>
      <dgm:t>
        <a:bodyPr/>
        <a:lstStyle/>
        <a:p>
          <a:endParaRPr lang="sk-SK"/>
        </a:p>
      </dgm:t>
    </dgm:pt>
    <dgm:pt modelId="{F57CED92-64DF-4560-B4E1-6AB7D97F9429}" type="sibTrans" cxnId="{023E57F1-7EC7-44C5-8869-98AD7664304B}">
      <dgm:prSet/>
      <dgm:spPr/>
      <dgm:t>
        <a:bodyPr/>
        <a:lstStyle/>
        <a:p>
          <a:endParaRPr lang="sk-SK"/>
        </a:p>
      </dgm:t>
    </dgm:pt>
    <dgm:pt modelId="{87040EF4-69CD-4A8E-88F1-124B61367DD4}">
      <dgm:prSet phldrT="[Text]"/>
      <dgm:spPr/>
      <dgm:t>
        <a:bodyPr/>
        <a:lstStyle/>
        <a:p>
          <a:r>
            <a:rPr lang="sk-SK" dirty="0"/>
            <a:t>Dizajn</a:t>
          </a:r>
        </a:p>
      </dgm:t>
    </dgm:pt>
    <dgm:pt modelId="{43278144-7C37-48DE-AD9C-3BC09F7B68F0}" type="parTrans" cxnId="{D8BA82B1-47B4-4FA7-B436-8CE28C456DCE}">
      <dgm:prSet/>
      <dgm:spPr/>
      <dgm:t>
        <a:bodyPr/>
        <a:lstStyle/>
        <a:p>
          <a:endParaRPr lang="sk-SK"/>
        </a:p>
      </dgm:t>
    </dgm:pt>
    <dgm:pt modelId="{2B67E0EA-E2FD-4C66-AA55-4DF26A85B665}" type="sibTrans" cxnId="{D8BA82B1-47B4-4FA7-B436-8CE28C456DCE}">
      <dgm:prSet/>
      <dgm:spPr/>
      <dgm:t>
        <a:bodyPr/>
        <a:lstStyle/>
        <a:p>
          <a:endParaRPr lang="sk-SK"/>
        </a:p>
      </dgm:t>
    </dgm:pt>
    <dgm:pt modelId="{1D9B1F3B-0567-483F-B1D8-750111E462F7}" type="pres">
      <dgm:prSet presAssocID="{696E014A-FE61-4799-8CD4-A349C883BA12}" presName="cycle" presStyleCnt="0">
        <dgm:presLayoutVars>
          <dgm:dir/>
          <dgm:resizeHandles val="exact"/>
        </dgm:presLayoutVars>
      </dgm:prSet>
      <dgm:spPr/>
    </dgm:pt>
    <dgm:pt modelId="{C2C39619-DD4C-4752-8E3D-505CD79CD9F1}" type="pres">
      <dgm:prSet presAssocID="{D87B524C-0C90-4F75-A0B9-E8853EB5D778}" presName="node" presStyleLbl="node1" presStyleIdx="0" presStyleCnt="5">
        <dgm:presLayoutVars>
          <dgm:bulletEnabled val="1"/>
        </dgm:presLayoutVars>
      </dgm:prSet>
      <dgm:spPr/>
    </dgm:pt>
    <dgm:pt modelId="{A1683EC7-E4F2-4AFB-8CF7-45D97DA016D7}" type="pres">
      <dgm:prSet presAssocID="{06117789-AA11-4965-85C2-AEDA1C847DD9}" presName="sibTrans" presStyleLbl="sibTrans2D1" presStyleIdx="0" presStyleCnt="5"/>
      <dgm:spPr/>
    </dgm:pt>
    <dgm:pt modelId="{65070E2E-78B6-4C0F-B18B-54F3F0EA0BEB}" type="pres">
      <dgm:prSet presAssocID="{06117789-AA11-4965-85C2-AEDA1C847DD9}" presName="connectorText" presStyleLbl="sibTrans2D1" presStyleIdx="0" presStyleCnt="5"/>
      <dgm:spPr/>
    </dgm:pt>
    <dgm:pt modelId="{EBB142A4-5B12-49EA-8499-6151FE4429A0}" type="pres">
      <dgm:prSet presAssocID="{B6BDB08C-B54B-4150-839C-1E27C9D7BCFE}" presName="node" presStyleLbl="node1" presStyleIdx="1" presStyleCnt="5">
        <dgm:presLayoutVars>
          <dgm:bulletEnabled val="1"/>
        </dgm:presLayoutVars>
      </dgm:prSet>
      <dgm:spPr/>
    </dgm:pt>
    <dgm:pt modelId="{A52B8644-9F44-4FEB-9AD4-AEF3A998FA68}" type="pres">
      <dgm:prSet presAssocID="{72DC1D2B-9964-4F43-A246-7DCE424E878B}" presName="sibTrans" presStyleLbl="sibTrans2D1" presStyleIdx="1" presStyleCnt="5"/>
      <dgm:spPr/>
    </dgm:pt>
    <dgm:pt modelId="{1A5D9A88-61D1-40D6-960C-050FAAD2AE5B}" type="pres">
      <dgm:prSet presAssocID="{72DC1D2B-9964-4F43-A246-7DCE424E878B}" presName="connectorText" presStyleLbl="sibTrans2D1" presStyleIdx="1" presStyleCnt="5"/>
      <dgm:spPr/>
    </dgm:pt>
    <dgm:pt modelId="{F8669E4F-B3DC-49F7-AE78-DE16209E687D}" type="pres">
      <dgm:prSet presAssocID="{13358F66-B8E9-414B-8EDE-22F175AF7EE3}" presName="node" presStyleLbl="node1" presStyleIdx="2" presStyleCnt="5">
        <dgm:presLayoutVars>
          <dgm:bulletEnabled val="1"/>
        </dgm:presLayoutVars>
      </dgm:prSet>
      <dgm:spPr/>
    </dgm:pt>
    <dgm:pt modelId="{851DCBB6-3F15-4FDA-92D0-2FA807EEFCDF}" type="pres">
      <dgm:prSet presAssocID="{D56567C4-DB78-4046-A2BF-E449337EA142}" presName="sibTrans" presStyleLbl="sibTrans2D1" presStyleIdx="2" presStyleCnt="5"/>
      <dgm:spPr/>
    </dgm:pt>
    <dgm:pt modelId="{F7B6FFCB-0439-41F7-B2BB-39D9CCE9E437}" type="pres">
      <dgm:prSet presAssocID="{D56567C4-DB78-4046-A2BF-E449337EA142}" presName="connectorText" presStyleLbl="sibTrans2D1" presStyleIdx="2" presStyleCnt="5"/>
      <dgm:spPr/>
    </dgm:pt>
    <dgm:pt modelId="{2A589823-EB54-45B7-A694-FE051A62F349}" type="pres">
      <dgm:prSet presAssocID="{B9D6FE0D-95A1-4C43-B47B-554C2622166A}" presName="node" presStyleLbl="node1" presStyleIdx="3" presStyleCnt="5">
        <dgm:presLayoutVars>
          <dgm:bulletEnabled val="1"/>
        </dgm:presLayoutVars>
      </dgm:prSet>
      <dgm:spPr/>
    </dgm:pt>
    <dgm:pt modelId="{26CC4191-3B0C-4B4A-B951-9A69C94C3E2B}" type="pres">
      <dgm:prSet presAssocID="{F57CED92-64DF-4560-B4E1-6AB7D97F9429}" presName="sibTrans" presStyleLbl="sibTrans2D1" presStyleIdx="3" presStyleCnt="5" custFlipVert="0" custFlipHor="1" custScaleX="13578" custScaleY="25270" custLinFactY="4298" custLinFactNeighborX="25863" custLinFactNeighborY="100000"/>
      <dgm:spPr/>
    </dgm:pt>
    <dgm:pt modelId="{68666582-69D2-4A23-9A91-6399FA9AA594}" type="pres">
      <dgm:prSet presAssocID="{F57CED92-64DF-4560-B4E1-6AB7D97F9429}" presName="connectorText" presStyleLbl="sibTrans2D1" presStyleIdx="3" presStyleCnt="5"/>
      <dgm:spPr/>
    </dgm:pt>
    <dgm:pt modelId="{06891AF6-2AE0-4C6D-B5B5-1A65C3608759}" type="pres">
      <dgm:prSet presAssocID="{87040EF4-69CD-4A8E-88F1-124B61367DD4}" presName="node" presStyleLbl="node1" presStyleIdx="4" presStyleCnt="5">
        <dgm:presLayoutVars>
          <dgm:bulletEnabled val="1"/>
        </dgm:presLayoutVars>
      </dgm:prSet>
      <dgm:spPr/>
    </dgm:pt>
    <dgm:pt modelId="{AF10B7E7-5F12-4331-BAA8-50ED25A0E17D}" type="pres">
      <dgm:prSet presAssocID="{2B67E0EA-E2FD-4C66-AA55-4DF26A85B665}" presName="sibTrans" presStyleLbl="sibTrans2D1" presStyleIdx="4" presStyleCnt="5"/>
      <dgm:spPr/>
    </dgm:pt>
    <dgm:pt modelId="{CA21147A-F89E-4AB0-BA04-ACFD580F34AB}" type="pres">
      <dgm:prSet presAssocID="{2B67E0EA-E2FD-4C66-AA55-4DF26A85B665}" presName="connectorText" presStyleLbl="sibTrans2D1" presStyleIdx="4" presStyleCnt="5"/>
      <dgm:spPr/>
    </dgm:pt>
  </dgm:ptLst>
  <dgm:cxnLst>
    <dgm:cxn modelId="{D13F9802-FBBE-48C2-BD65-308BD798E2E6}" type="presOf" srcId="{F57CED92-64DF-4560-B4E1-6AB7D97F9429}" destId="{26CC4191-3B0C-4B4A-B951-9A69C94C3E2B}" srcOrd="0" destOrd="0" presId="urn:microsoft.com/office/officeart/2005/8/layout/cycle2"/>
    <dgm:cxn modelId="{C2554709-B7DF-4E61-BE41-C9C568FE4F1F}" type="presOf" srcId="{F57CED92-64DF-4560-B4E1-6AB7D97F9429}" destId="{68666582-69D2-4A23-9A91-6399FA9AA594}" srcOrd="1" destOrd="0" presId="urn:microsoft.com/office/officeart/2005/8/layout/cycle2"/>
    <dgm:cxn modelId="{2BBF8B0B-2108-4BA6-97F6-08FBF6929310}" type="presOf" srcId="{D87B524C-0C90-4F75-A0B9-E8853EB5D778}" destId="{C2C39619-DD4C-4752-8E3D-505CD79CD9F1}" srcOrd="0" destOrd="0" presId="urn:microsoft.com/office/officeart/2005/8/layout/cycle2"/>
    <dgm:cxn modelId="{9E3EB915-84D4-41BE-AE87-3DD0D4A52B7B}" type="presOf" srcId="{D56567C4-DB78-4046-A2BF-E449337EA142}" destId="{F7B6FFCB-0439-41F7-B2BB-39D9CCE9E437}" srcOrd="1" destOrd="0" presId="urn:microsoft.com/office/officeart/2005/8/layout/cycle2"/>
    <dgm:cxn modelId="{968B0D17-3AF8-4CF0-A028-2295D87410BC}" type="presOf" srcId="{2B67E0EA-E2FD-4C66-AA55-4DF26A85B665}" destId="{CA21147A-F89E-4AB0-BA04-ACFD580F34AB}" srcOrd="1" destOrd="0" presId="urn:microsoft.com/office/officeart/2005/8/layout/cycle2"/>
    <dgm:cxn modelId="{C8E27E28-8551-4528-9B8E-0B482E999AAD}" type="presOf" srcId="{06117789-AA11-4965-85C2-AEDA1C847DD9}" destId="{65070E2E-78B6-4C0F-B18B-54F3F0EA0BEB}" srcOrd="1" destOrd="0" presId="urn:microsoft.com/office/officeart/2005/8/layout/cycle2"/>
    <dgm:cxn modelId="{68D4933C-FF2E-487D-A92F-A31AB045F5B5}" type="presOf" srcId="{13358F66-B8E9-414B-8EDE-22F175AF7EE3}" destId="{F8669E4F-B3DC-49F7-AE78-DE16209E687D}" srcOrd="0" destOrd="0" presId="urn:microsoft.com/office/officeart/2005/8/layout/cycle2"/>
    <dgm:cxn modelId="{09F5E15C-2F1E-4A11-AB1C-3A6BC7B03FB0}" type="presOf" srcId="{72DC1D2B-9964-4F43-A246-7DCE424E878B}" destId="{1A5D9A88-61D1-40D6-960C-050FAAD2AE5B}" srcOrd="1" destOrd="0" presId="urn:microsoft.com/office/officeart/2005/8/layout/cycle2"/>
    <dgm:cxn modelId="{D7BB4E43-AA31-4B90-B177-AA01F133BD70}" srcId="{696E014A-FE61-4799-8CD4-A349C883BA12}" destId="{13358F66-B8E9-414B-8EDE-22F175AF7EE3}" srcOrd="2" destOrd="0" parTransId="{85A11884-3485-4D59-83D5-40F20CA32ACD}" sibTransId="{D56567C4-DB78-4046-A2BF-E449337EA142}"/>
    <dgm:cxn modelId="{5097B36D-73AD-4D39-A407-B51A67AABE6D}" type="presOf" srcId="{2B67E0EA-E2FD-4C66-AA55-4DF26A85B665}" destId="{AF10B7E7-5F12-4331-BAA8-50ED25A0E17D}" srcOrd="0" destOrd="0" presId="urn:microsoft.com/office/officeart/2005/8/layout/cycle2"/>
    <dgm:cxn modelId="{22012A4E-1CB2-4BD6-B568-4E94611276F8}" type="presOf" srcId="{B9D6FE0D-95A1-4C43-B47B-554C2622166A}" destId="{2A589823-EB54-45B7-A694-FE051A62F349}" srcOrd="0" destOrd="0" presId="urn:microsoft.com/office/officeart/2005/8/layout/cycle2"/>
    <dgm:cxn modelId="{ED8C6674-32A6-490A-A7C9-A13B997A21EF}" type="presOf" srcId="{06117789-AA11-4965-85C2-AEDA1C847DD9}" destId="{A1683EC7-E4F2-4AFB-8CF7-45D97DA016D7}" srcOrd="0" destOrd="0" presId="urn:microsoft.com/office/officeart/2005/8/layout/cycle2"/>
    <dgm:cxn modelId="{1FF3BDA4-F70D-4D8C-BA82-F76434541CDE}" type="presOf" srcId="{72DC1D2B-9964-4F43-A246-7DCE424E878B}" destId="{A52B8644-9F44-4FEB-9AD4-AEF3A998FA68}" srcOrd="0" destOrd="0" presId="urn:microsoft.com/office/officeart/2005/8/layout/cycle2"/>
    <dgm:cxn modelId="{B1B660B0-98EB-4E4C-AECD-DCBFF4BE8814}" type="presOf" srcId="{87040EF4-69CD-4A8E-88F1-124B61367DD4}" destId="{06891AF6-2AE0-4C6D-B5B5-1A65C3608759}" srcOrd="0" destOrd="0" presId="urn:microsoft.com/office/officeart/2005/8/layout/cycle2"/>
    <dgm:cxn modelId="{D8BA82B1-47B4-4FA7-B436-8CE28C456DCE}" srcId="{696E014A-FE61-4799-8CD4-A349C883BA12}" destId="{87040EF4-69CD-4A8E-88F1-124B61367DD4}" srcOrd="4" destOrd="0" parTransId="{43278144-7C37-48DE-AD9C-3BC09F7B68F0}" sibTransId="{2B67E0EA-E2FD-4C66-AA55-4DF26A85B665}"/>
    <dgm:cxn modelId="{2765C1BF-78BB-4779-9B70-807F87EC7AFB}" type="presOf" srcId="{696E014A-FE61-4799-8CD4-A349C883BA12}" destId="{1D9B1F3B-0567-483F-B1D8-750111E462F7}" srcOrd="0" destOrd="0" presId="urn:microsoft.com/office/officeart/2005/8/layout/cycle2"/>
    <dgm:cxn modelId="{E009D8C3-16EA-4037-920A-EE38DFE18D66}" srcId="{696E014A-FE61-4799-8CD4-A349C883BA12}" destId="{B6BDB08C-B54B-4150-839C-1E27C9D7BCFE}" srcOrd="1" destOrd="0" parTransId="{C07E517C-342C-489C-96EA-E1087FC110D7}" sibTransId="{72DC1D2B-9964-4F43-A246-7DCE424E878B}"/>
    <dgm:cxn modelId="{AFD9F5C9-1D08-484F-B446-A1C703A177CE}" type="presOf" srcId="{D56567C4-DB78-4046-A2BF-E449337EA142}" destId="{851DCBB6-3F15-4FDA-92D0-2FA807EEFCDF}" srcOrd="0" destOrd="0" presId="urn:microsoft.com/office/officeart/2005/8/layout/cycle2"/>
    <dgm:cxn modelId="{F2F9F7DD-486C-4E33-8DA9-7646E9857967}" srcId="{696E014A-FE61-4799-8CD4-A349C883BA12}" destId="{D87B524C-0C90-4F75-A0B9-E8853EB5D778}" srcOrd="0" destOrd="0" parTransId="{C431FB26-63E2-4356-A659-062066750DF4}" sibTransId="{06117789-AA11-4965-85C2-AEDA1C847DD9}"/>
    <dgm:cxn modelId="{023E57F1-7EC7-44C5-8869-98AD7664304B}" srcId="{696E014A-FE61-4799-8CD4-A349C883BA12}" destId="{B9D6FE0D-95A1-4C43-B47B-554C2622166A}" srcOrd="3" destOrd="0" parTransId="{EF5414F1-39FB-4E1B-ABB9-C7014A27C304}" sibTransId="{F57CED92-64DF-4560-B4E1-6AB7D97F9429}"/>
    <dgm:cxn modelId="{2435ECFE-B961-40E7-A3BE-E148A1717E01}" type="presOf" srcId="{B6BDB08C-B54B-4150-839C-1E27C9D7BCFE}" destId="{EBB142A4-5B12-49EA-8499-6151FE4429A0}" srcOrd="0" destOrd="0" presId="urn:microsoft.com/office/officeart/2005/8/layout/cycle2"/>
    <dgm:cxn modelId="{E602B748-6031-4154-80BF-903B8C070BFC}" type="presParOf" srcId="{1D9B1F3B-0567-483F-B1D8-750111E462F7}" destId="{C2C39619-DD4C-4752-8E3D-505CD79CD9F1}" srcOrd="0" destOrd="0" presId="urn:microsoft.com/office/officeart/2005/8/layout/cycle2"/>
    <dgm:cxn modelId="{7D1E367D-908B-4999-A5ED-DD610B05F41C}" type="presParOf" srcId="{1D9B1F3B-0567-483F-B1D8-750111E462F7}" destId="{A1683EC7-E4F2-4AFB-8CF7-45D97DA016D7}" srcOrd="1" destOrd="0" presId="urn:microsoft.com/office/officeart/2005/8/layout/cycle2"/>
    <dgm:cxn modelId="{F9D63502-A9F6-49BD-A13E-FC8E6888560E}" type="presParOf" srcId="{A1683EC7-E4F2-4AFB-8CF7-45D97DA016D7}" destId="{65070E2E-78B6-4C0F-B18B-54F3F0EA0BEB}" srcOrd="0" destOrd="0" presId="urn:microsoft.com/office/officeart/2005/8/layout/cycle2"/>
    <dgm:cxn modelId="{B7D2ED86-4A02-48F9-8B68-D80DF863D569}" type="presParOf" srcId="{1D9B1F3B-0567-483F-B1D8-750111E462F7}" destId="{EBB142A4-5B12-49EA-8499-6151FE4429A0}" srcOrd="2" destOrd="0" presId="urn:microsoft.com/office/officeart/2005/8/layout/cycle2"/>
    <dgm:cxn modelId="{AF975C32-8E20-4C4D-BDCB-CFCA7C5E7C73}" type="presParOf" srcId="{1D9B1F3B-0567-483F-B1D8-750111E462F7}" destId="{A52B8644-9F44-4FEB-9AD4-AEF3A998FA68}" srcOrd="3" destOrd="0" presId="urn:microsoft.com/office/officeart/2005/8/layout/cycle2"/>
    <dgm:cxn modelId="{72F4DEC3-5D10-4507-BF10-FF604401702F}" type="presParOf" srcId="{A52B8644-9F44-4FEB-9AD4-AEF3A998FA68}" destId="{1A5D9A88-61D1-40D6-960C-050FAAD2AE5B}" srcOrd="0" destOrd="0" presId="urn:microsoft.com/office/officeart/2005/8/layout/cycle2"/>
    <dgm:cxn modelId="{1E661C65-5BF4-46F3-A87C-4F2196A3C7DA}" type="presParOf" srcId="{1D9B1F3B-0567-483F-B1D8-750111E462F7}" destId="{F8669E4F-B3DC-49F7-AE78-DE16209E687D}" srcOrd="4" destOrd="0" presId="urn:microsoft.com/office/officeart/2005/8/layout/cycle2"/>
    <dgm:cxn modelId="{AB688222-D5FC-4397-91C7-88F092616954}" type="presParOf" srcId="{1D9B1F3B-0567-483F-B1D8-750111E462F7}" destId="{851DCBB6-3F15-4FDA-92D0-2FA807EEFCDF}" srcOrd="5" destOrd="0" presId="urn:microsoft.com/office/officeart/2005/8/layout/cycle2"/>
    <dgm:cxn modelId="{5392CDC8-D1E2-4F6C-8B86-752B33DB9336}" type="presParOf" srcId="{851DCBB6-3F15-4FDA-92D0-2FA807EEFCDF}" destId="{F7B6FFCB-0439-41F7-B2BB-39D9CCE9E437}" srcOrd="0" destOrd="0" presId="urn:microsoft.com/office/officeart/2005/8/layout/cycle2"/>
    <dgm:cxn modelId="{97EA5BC4-89F7-4F3C-AA6F-46C761DC7DA9}" type="presParOf" srcId="{1D9B1F3B-0567-483F-B1D8-750111E462F7}" destId="{2A589823-EB54-45B7-A694-FE051A62F349}" srcOrd="6" destOrd="0" presId="urn:microsoft.com/office/officeart/2005/8/layout/cycle2"/>
    <dgm:cxn modelId="{4973D0F7-DA60-4C4F-BD86-511B06B9F8F6}" type="presParOf" srcId="{1D9B1F3B-0567-483F-B1D8-750111E462F7}" destId="{26CC4191-3B0C-4B4A-B951-9A69C94C3E2B}" srcOrd="7" destOrd="0" presId="urn:microsoft.com/office/officeart/2005/8/layout/cycle2"/>
    <dgm:cxn modelId="{F55E74A7-ACC6-4950-83BE-FF0311AE0C87}" type="presParOf" srcId="{26CC4191-3B0C-4B4A-B951-9A69C94C3E2B}" destId="{68666582-69D2-4A23-9A91-6399FA9AA594}" srcOrd="0" destOrd="0" presId="urn:microsoft.com/office/officeart/2005/8/layout/cycle2"/>
    <dgm:cxn modelId="{114343FF-2A82-4C36-A6C5-E93001C80D74}" type="presParOf" srcId="{1D9B1F3B-0567-483F-B1D8-750111E462F7}" destId="{06891AF6-2AE0-4C6D-B5B5-1A65C3608759}" srcOrd="8" destOrd="0" presId="urn:microsoft.com/office/officeart/2005/8/layout/cycle2"/>
    <dgm:cxn modelId="{12E24610-783B-44E3-9125-992811776082}" type="presParOf" srcId="{1D9B1F3B-0567-483F-B1D8-750111E462F7}" destId="{AF10B7E7-5F12-4331-BAA8-50ED25A0E17D}" srcOrd="9" destOrd="0" presId="urn:microsoft.com/office/officeart/2005/8/layout/cycle2"/>
    <dgm:cxn modelId="{48F45DB5-94DE-4097-B21B-B489D484EA22}" type="presParOf" srcId="{AF10B7E7-5F12-4331-BAA8-50ED25A0E17D}" destId="{CA21147A-F89E-4AB0-BA04-ACFD580F34A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39619-DD4C-4752-8E3D-505CD79CD9F1}">
      <dsp:nvSpPr>
        <dsp:cNvPr id="0" name=""/>
        <dsp:cNvSpPr/>
      </dsp:nvSpPr>
      <dsp:spPr>
        <a:xfrm>
          <a:off x="3496993" y="833"/>
          <a:ext cx="1261739" cy="12617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Príprava</a:t>
          </a:r>
        </a:p>
      </dsp:txBody>
      <dsp:txXfrm>
        <a:off x="3681770" y="185610"/>
        <a:ext cx="892185" cy="892185"/>
      </dsp:txXfrm>
    </dsp:sp>
    <dsp:sp modelId="{A1683EC7-E4F2-4AFB-8CF7-45D97DA016D7}">
      <dsp:nvSpPr>
        <dsp:cNvPr id="0" name=""/>
        <dsp:cNvSpPr/>
      </dsp:nvSpPr>
      <dsp:spPr>
        <a:xfrm rot="2160000">
          <a:off x="4719172" y="970718"/>
          <a:ext cx="336726" cy="42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>
        <a:off x="4728818" y="1026197"/>
        <a:ext cx="235708" cy="255503"/>
      </dsp:txXfrm>
    </dsp:sp>
    <dsp:sp modelId="{EBB142A4-5B12-49EA-8499-6151FE4429A0}">
      <dsp:nvSpPr>
        <dsp:cNvPr id="0" name=""/>
        <dsp:cNvSpPr/>
      </dsp:nvSpPr>
      <dsp:spPr>
        <a:xfrm>
          <a:off x="5031757" y="1115904"/>
          <a:ext cx="1261739" cy="1261739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Zber dát</a:t>
          </a:r>
        </a:p>
      </dsp:txBody>
      <dsp:txXfrm>
        <a:off x="5216534" y="1300681"/>
        <a:ext cx="892185" cy="892185"/>
      </dsp:txXfrm>
    </dsp:sp>
    <dsp:sp modelId="{A52B8644-9F44-4FEB-9AD4-AEF3A998FA68}">
      <dsp:nvSpPr>
        <dsp:cNvPr id="0" name=""/>
        <dsp:cNvSpPr/>
      </dsp:nvSpPr>
      <dsp:spPr>
        <a:xfrm rot="6480000">
          <a:off x="5204095" y="2426903"/>
          <a:ext cx="336726" cy="42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 rot="10800000">
        <a:off x="5270212" y="2464033"/>
        <a:ext cx="235708" cy="255503"/>
      </dsp:txXfrm>
    </dsp:sp>
    <dsp:sp modelId="{F8669E4F-B3DC-49F7-AE78-DE16209E687D}">
      <dsp:nvSpPr>
        <dsp:cNvPr id="0" name=""/>
        <dsp:cNvSpPr/>
      </dsp:nvSpPr>
      <dsp:spPr>
        <a:xfrm>
          <a:off x="4445529" y="2920126"/>
          <a:ext cx="1261739" cy="1261739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Analýza</a:t>
          </a:r>
        </a:p>
      </dsp:txBody>
      <dsp:txXfrm>
        <a:off x="4630306" y="3104903"/>
        <a:ext cx="892185" cy="892185"/>
      </dsp:txXfrm>
    </dsp:sp>
    <dsp:sp modelId="{851DCBB6-3F15-4FDA-92D0-2FA807EEFCDF}">
      <dsp:nvSpPr>
        <dsp:cNvPr id="0" name=""/>
        <dsp:cNvSpPr/>
      </dsp:nvSpPr>
      <dsp:spPr>
        <a:xfrm rot="10800000">
          <a:off x="3969030" y="3338078"/>
          <a:ext cx="336726" cy="42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 rot="10800000">
        <a:off x="4070048" y="3423245"/>
        <a:ext cx="235708" cy="255503"/>
      </dsp:txXfrm>
    </dsp:sp>
    <dsp:sp modelId="{2A589823-EB54-45B7-A694-FE051A62F349}">
      <dsp:nvSpPr>
        <dsp:cNvPr id="0" name=""/>
        <dsp:cNvSpPr/>
      </dsp:nvSpPr>
      <dsp:spPr>
        <a:xfrm>
          <a:off x="2548457" y="2920126"/>
          <a:ext cx="1261739" cy="1261739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Písanie správy</a:t>
          </a:r>
        </a:p>
      </dsp:txBody>
      <dsp:txXfrm>
        <a:off x="2733234" y="3104903"/>
        <a:ext cx="892185" cy="892185"/>
      </dsp:txXfrm>
    </dsp:sp>
    <dsp:sp modelId="{26CC4191-3B0C-4B4A-B951-9A69C94C3E2B}">
      <dsp:nvSpPr>
        <dsp:cNvPr id="0" name=""/>
        <dsp:cNvSpPr/>
      </dsp:nvSpPr>
      <dsp:spPr>
        <a:xfrm rot="6480000" flipH="1">
          <a:off x="2953385" y="3048284"/>
          <a:ext cx="45720" cy="107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958124" y="3076328"/>
        <a:ext cx="32004" cy="64565"/>
      </dsp:txXfrm>
    </dsp:sp>
    <dsp:sp modelId="{06891AF6-2AE0-4C6D-B5B5-1A65C3608759}">
      <dsp:nvSpPr>
        <dsp:cNvPr id="0" name=""/>
        <dsp:cNvSpPr/>
      </dsp:nvSpPr>
      <dsp:spPr>
        <a:xfrm>
          <a:off x="1962230" y="1115904"/>
          <a:ext cx="1261739" cy="126173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Dizajn</a:t>
          </a:r>
        </a:p>
      </dsp:txBody>
      <dsp:txXfrm>
        <a:off x="2147007" y="1300681"/>
        <a:ext cx="892185" cy="892185"/>
      </dsp:txXfrm>
    </dsp:sp>
    <dsp:sp modelId="{AF10B7E7-5F12-4331-BAA8-50ED25A0E17D}">
      <dsp:nvSpPr>
        <dsp:cNvPr id="0" name=""/>
        <dsp:cNvSpPr/>
      </dsp:nvSpPr>
      <dsp:spPr>
        <a:xfrm rot="19440000">
          <a:off x="3184408" y="981921"/>
          <a:ext cx="336726" cy="425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500" kern="1200"/>
        </a:p>
      </dsp:txBody>
      <dsp:txXfrm>
        <a:off x="3194054" y="1096776"/>
        <a:ext cx="235708" cy="25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4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13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2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92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50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33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65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330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258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17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5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2B03-F233-4F9E-A163-500B564FFCC9}" type="datetimeFigureOut">
              <a:rPr lang="sk-SK" smtClean="0"/>
              <a:t>18. 4. 2023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2826-024D-4D07-911F-CBE9096AAE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89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88" y="1560017"/>
            <a:ext cx="8142516" cy="50768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9531" y="1307468"/>
            <a:ext cx="9144000" cy="1216724"/>
          </a:xfrm>
        </p:spPr>
        <p:txBody>
          <a:bodyPr>
            <a:normAutofit fontScale="90000"/>
          </a:bodyPr>
          <a:lstStyle/>
          <a:p>
            <a:r>
              <a:rPr lang="sk-SK" sz="4400" dirty="0">
                <a:latin typeface="Bahnschrift SemiBold Condensed" panose="020B0502040204020203" pitchFamily="34" charset="0"/>
              </a:rPr>
              <a:t>Ako robiť výskumné interview</a:t>
            </a:r>
            <a:br>
              <a:rPr lang="sk-SK" sz="800" dirty="0">
                <a:latin typeface="Bahnschrift SemiBold Condensed" panose="020B0502040204020203" pitchFamily="34" charset="0"/>
              </a:rPr>
            </a:br>
            <a:br>
              <a:rPr lang="sk-SK" sz="2000" dirty="0"/>
            </a:br>
            <a:r>
              <a:rPr lang="sk-SK" sz="2800" b="1" dirty="0"/>
              <a:t>Zber dát v rámci PODA 2 (rozhovory so zamestnancami VÚC)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461" y="5689785"/>
            <a:ext cx="11660777" cy="947057"/>
          </a:xfrm>
        </p:spPr>
        <p:txBody>
          <a:bodyPr/>
          <a:lstStyle/>
          <a:p>
            <a:pPr algn="l"/>
            <a:r>
              <a:rPr lang="sk-SK" dirty="0"/>
              <a:t>Mgr. Anna Šestáková, PhD.</a:t>
            </a:r>
          </a:p>
          <a:p>
            <a:pPr algn="l"/>
            <a:r>
              <a:rPr lang="sk-SK" dirty="0"/>
              <a:t>18.4. 2023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8" y="215064"/>
            <a:ext cx="1005927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1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Arial Narrow" panose="020B0606020202030204" pitchFamily="34" charset="0"/>
              </a:rPr>
              <a:t>Ako klásť dobré otázky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2143" y="1690688"/>
            <a:ext cx="10515600" cy="4351338"/>
          </a:xfrm>
        </p:spPr>
        <p:txBody>
          <a:bodyPr>
            <a:normAutofit/>
          </a:bodyPr>
          <a:lstStyle/>
          <a:p>
            <a:r>
              <a:rPr lang="sk-SK" sz="2000" dirty="0"/>
              <a:t>Otázky klásť od jednoduchých / všeobecných k špecifickejším, zložitejším, citlivejším</a:t>
            </a:r>
          </a:p>
          <a:p>
            <a:r>
              <a:rPr lang="sk-SK" sz="2000" dirty="0"/>
              <a:t>Prvá otázka by mala byť jednoducho zodpovedateľná</a:t>
            </a:r>
          </a:p>
          <a:p>
            <a:r>
              <a:rPr lang="sk-SK" sz="2000" dirty="0"/>
              <a:t>Čím kratšie a jednoduchšie, tým lepšie</a:t>
            </a:r>
          </a:p>
          <a:p>
            <a:r>
              <a:rPr lang="sk-SK" sz="2000" dirty="0"/>
              <a:t>Zrozumiteľné a jasné </a:t>
            </a:r>
          </a:p>
          <a:p>
            <a:r>
              <a:rPr lang="sk-SK" sz="2000" dirty="0"/>
              <a:t>Klásť vždy len jednu otázku (nikdy nie viac otázok naraz!)</a:t>
            </a:r>
          </a:p>
          <a:p>
            <a:r>
              <a:rPr lang="sk-SK" sz="2000" dirty="0"/>
              <a:t>Klásť otvorené otázky (uzavreté generujú odpovede typu áno / nie)</a:t>
            </a:r>
          </a:p>
          <a:p>
            <a:r>
              <a:rPr lang="sk-SK" sz="2000" dirty="0"/>
              <a:t>Vyhýbať sa otázkam, ktoré navádzajú na určitý typ odpovede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977589" y="4781197"/>
            <a:ext cx="4014652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/>
              <a:t>ÚLOHA:</a:t>
            </a:r>
          </a:p>
          <a:p>
            <a:r>
              <a:rPr lang="sk-SK" dirty="0"/>
              <a:t>Pozrite si otázky z fiktívneho rozhovoru, ktorý realizoval mimoriadne neskúsený výskumník. Ktoré otázky sú zle položené a prečo?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t="5021" b="9429"/>
          <a:stretch/>
        </p:blipFill>
        <p:spPr>
          <a:xfrm>
            <a:off x="8391117" y="2210517"/>
            <a:ext cx="2962683" cy="22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r>
              <a:rPr lang="sk-SK" sz="3600" dirty="0">
                <a:latin typeface="Arial Narrow" panose="020B0606020202030204" pitchFamily="34" charset="0"/>
              </a:rPr>
              <a:t>Typy náročných respondentov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2440" y="1581784"/>
            <a:ext cx="10515600" cy="49061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000" b="1" dirty="0"/>
              <a:t>1. Respondent, z ktorého treba „ťahať“ odpovede </a:t>
            </a:r>
          </a:p>
          <a:p>
            <a:r>
              <a:rPr lang="sk-SK" sz="2000" dirty="0"/>
              <a:t>Odpovedá jednou vetou alebo áno / nie</a:t>
            </a:r>
          </a:p>
          <a:p>
            <a:r>
              <a:rPr lang="sk-SK" sz="2000" dirty="0"/>
              <a:t>Pôsobí dojmom, že sa v skutočnosti nechce na rozhovore zúčastniť</a:t>
            </a:r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2. Príliš „</a:t>
            </a:r>
            <a:r>
              <a:rPr lang="sk-SK" sz="2000" b="1" dirty="0" err="1"/>
              <a:t>ukecaný</a:t>
            </a:r>
            <a:r>
              <a:rPr lang="sk-SK" sz="2000" b="1" dirty="0"/>
              <a:t>“ respondent </a:t>
            </a:r>
          </a:p>
          <a:p>
            <a:r>
              <a:rPr lang="sk-SK" sz="2000" dirty="0"/>
              <a:t>Často hovorí od veci, odbáča od témy rozhovoru</a:t>
            </a:r>
          </a:p>
          <a:p>
            <a:r>
              <a:rPr lang="sk-SK" sz="2000" dirty="0"/>
              <a:t>Po hodine zistíte, že ste len na druhej otázke vášho protokolu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3. Podozrievavý respondent</a:t>
            </a:r>
          </a:p>
          <a:p>
            <a:r>
              <a:rPr lang="sk-SK" sz="2000" dirty="0"/>
              <a:t>Odmieta nahrávanie</a:t>
            </a:r>
          </a:p>
          <a:p>
            <a:r>
              <a:rPr lang="sk-SK" sz="2000" dirty="0"/>
              <a:t>Má tendenciu prikrášľovať</a:t>
            </a:r>
          </a:p>
          <a:p>
            <a:r>
              <a:rPr lang="sk-SK" sz="2000" dirty="0"/>
              <a:t>Zámerne odbáča k témam, kde sa cíti viac komfortne</a:t>
            </a:r>
          </a:p>
          <a:p>
            <a:r>
              <a:rPr lang="sk-SK" sz="2000" dirty="0"/>
              <a:t>Tvári sa, že on nemá pre vás tie správne informácie, odkazuje vás na iných ľudí</a:t>
            </a:r>
          </a:p>
          <a:p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11179"/>
          <a:stretch/>
        </p:blipFill>
        <p:spPr>
          <a:xfrm>
            <a:off x="8048510" y="1157922"/>
            <a:ext cx="3708061" cy="2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737" y="330291"/>
            <a:ext cx="10515600" cy="671195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Arial Narrow" panose="020B0606020202030204" pitchFamily="34" charset="0"/>
              </a:rPr>
              <a:t>Na čo si treba dať pozor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1235030"/>
            <a:ext cx="10515600" cy="4351338"/>
          </a:xfrm>
        </p:spPr>
        <p:txBody>
          <a:bodyPr>
            <a:normAutofit/>
          </a:bodyPr>
          <a:lstStyle/>
          <a:p>
            <a:r>
              <a:rPr lang="sk-SK" sz="2000" dirty="0"/>
              <a:t>Nebude možné dodržať poradie otázok z protokolu</a:t>
            </a:r>
          </a:p>
          <a:p>
            <a:r>
              <a:rPr lang="sk-SK" sz="2000" dirty="0"/>
              <a:t>Všímajte si, či vám respondent dostatočne odpovedal na otázku ! </a:t>
            </a:r>
          </a:p>
          <a:p>
            <a:r>
              <a:rPr lang="sk-SK" sz="2000" dirty="0"/>
              <a:t>Ak odpovedá na niečo iné, skúste preformulovať otázku</a:t>
            </a:r>
          </a:p>
          <a:p>
            <a:r>
              <a:rPr lang="sk-SK" sz="2000" dirty="0"/>
              <a:t>Ak ste niečomu nerozumeli / odpoveď nebola jasná, požiadajte respondenta o podrobnejšie vysvetlenie.</a:t>
            </a:r>
          </a:p>
          <a:p>
            <a:r>
              <a:rPr lang="sk-SK" sz="2000" dirty="0"/>
              <a:t>Môžete využiť parafrázu: </a:t>
            </a:r>
            <a:r>
              <a:rPr lang="sk-SK" sz="2000" i="1" dirty="0"/>
              <a:t>„Ak tomu dobre rozumiem, hovoríte, že...?“</a:t>
            </a:r>
          </a:p>
          <a:p>
            <a:r>
              <a:rPr lang="sk-SK" sz="2000" dirty="0"/>
              <a:t>Sústreďte sa na podstatu / cieľ rozhovoru (korigujte, ak respondent odbáča od tém, ktoré nás zaujímajú)</a:t>
            </a:r>
          </a:p>
          <a:p>
            <a:r>
              <a:rPr lang="sk-SK" sz="2000" dirty="0"/>
              <a:t>Nechajte mu čas na premýšľanie (ticho a pauzy v rozhovore sú </a:t>
            </a:r>
            <a:r>
              <a:rPr lang="sk-SK" sz="2000" dirty="0" err="1"/>
              <a:t>ok</a:t>
            </a:r>
            <a:r>
              <a:rPr lang="sk-SK" sz="2000" dirty="0"/>
              <a:t>)</a:t>
            </a:r>
          </a:p>
          <a:p>
            <a:r>
              <a:rPr lang="sk-SK" sz="2000" dirty="0"/>
              <a:t>Sledujte si čas ! (ak ste po 40tich minútach na tretej otázke z protokolu, máte problém)</a:t>
            </a:r>
          </a:p>
          <a:p>
            <a:r>
              <a:rPr lang="sk-SK" sz="2000" dirty="0"/>
              <a:t>Respondenti často povedia zaujímavé informácie po vypnutí nahrávania (hneď to </a:t>
            </a:r>
            <a:r>
              <a:rPr lang="sk-SK" sz="2000" dirty="0" err="1"/>
              <a:t>spoznámkujte</a:t>
            </a:r>
            <a:r>
              <a:rPr lang="sk-SK" sz="2000" dirty="0"/>
              <a:t>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334" y="187677"/>
            <a:ext cx="2751982" cy="192850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077097" y="5586368"/>
            <a:ext cx="3735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ÚLOHA: Prejsť spoločne protokol</a:t>
            </a:r>
          </a:p>
          <a:p>
            <a:r>
              <a:rPr lang="sk-SK" dirty="0">
                <a:solidFill>
                  <a:schemeClr val="tx1"/>
                </a:solidFill>
              </a:rPr>
              <a:t>Na čo si dať pozor v kontexte nášho protokolu?</a:t>
            </a:r>
          </a:p>
        </p:txBody>
      </p:sp>
    </p:spTree>
    <p:extLst>
      <p:ext uri="{BB962C8B-B14F-4D97-AF65-F5344CB8AC3E}">
        <p14:creationId xmlns:p14="http://schemas.microsoft.com/office/powerpoint/2010/main" val="373518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777" y="987788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Arial Narrow" panose="020B0606020202030204" pitchFamily="34" charset="0"/>
              </a:rPr>
              <a:t>Prepis rozhovoru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777" y="2011679"/>
            <a:ext cx="10515600" cy="39742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Sebareflexia po 1. rozhovore – čo funguje, čo nefunguje a podľa toho upraviť postup pre ďalšie rozhovory</a:t>
            </a:r>
          </a:p>
          <a:p>
            <a:r>
              <a:rPr lang="sk-SK" sz="1800" dirty="0"/>
              <a:t>Neprepisujeme doslovne, ale snažíme sa nevnášať naše interpretácie do textu </a:t>
            </a:r>
          </a:p>
          <a:p>
            <a:r>
              <a:rPr lang="sk-SK" sz="1800" dirty="0"/>
              <a:t>Síce nie doslovný, ale podrobný / detailný prepis</a:t>
            </a:r>
          </a:p>
          <a:p>
            <a:r>
              <a:rPr lang="sk-SK" sz="1800" dirty="0"/>
              <a:t>Časti rozhovoru, kde respondent hovorí „od veci“ (hovorí o niečom, čo nesúvisí s cieľmi výskumu / výskumnými otázkami) netreba prepisovať</a:t>
            </a:r>
          </a:p>
          <a:p>
            <a:r>
              <a:rPr lang="sk-SK" sz="1800" dirty="0"/>
              <a:t>Musí byť vždy jasné, na akú otázku respondent odpovedá</a:t>
            </a:r>
          </a:p>
          <a:p>
            <a:r>
              <a:rPr lang="sk-SK" sz="1800" dirty="0"/>
              <a:t>Ak ste robili zápis už počas rozhovoru a existuje nahrávka, odporúčam prejsť si to a doplniť podľa nahrávky</a:t>
            </a:r>
          </a:p>
          <a:p>
            <a:r>
              <a:rPr lang="sk-SK" sz="1800" dirty="0"/>
              <a:t>V rámci výskumného interview neposielame prepísaný rozhovor na autorizáciu !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478" y="315052"/>
            <a:ext cx="2013195" cy="143754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457924" y="5360538"/>
            <a:ext cx="35095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/>
              <a:t>Ukážka: </a:t>
            </a:r>
          </a:p>
          <a:p>
            <a:r>
              <a:rPr lang="sk-SK" dirty="0"/>
              <a:t>prepisy rozhovorov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521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070" y="478336"/>
            <a:ext cx="10515600" cy="645069"/>
          </a:xfrm>
        </p:spPr>
        <p:txBody>
          <a:bodyPr>
            <a:normAutofit/>
          </a:bodyPr>
          <a:lstStyle/>
          <a:p>
            <a:r>
              <a:rPr lang="sk-SK" sz="3200" b="1" dirty="0"/>
              <a:t>Na záver...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9943" y="1543233"/>
            <a:ext cx="10515600" cy="4519365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Dostanete:</a:t>
            </a:r>
          </a:p>
          <a:p>
            <a:pPr marL="0" indent="0">
              <a:buNone/>
            </a:pPr>
            <a:endParaRPr lang="sk-SK" sz="800" b="1" dirty="0"/>
          </a:p>
          <a:p>
            <a:r>
              <a:rPr lang="sk-SK" sz="2000" dirty="0"/>
              <a:t>Túto prezentáciu</a:t>
            </a:r>
          </a:p>
          <a:p>
            <a:r>
              <a:rPr lang="sk-SK" sz="2000" dirty="0" err="1"/>
              <a:t>Hand-out</a:t>
            </a:r>
            <a:endParaRPr lang="sk-SK" sz="2000" dirty="0"/>
          </a:p>
          <a:p>
            <a:r>
              <a:rPr lang="sk-SK" sz="2000" dirty="0"/>
              <a:t>Finálnu verziu protokolu (po pilotnom testovaní !)</a:t>
            </a:r>
          </a:p>
          <a:p>
            <a:r>
              <a:rPr lang="sk-SK" sz="2000" dirty="0"/>
              <a:t>Informovaný súhlas</a:t>
            </a:r>
          </a:p>
          <a:p>
            <a:r>
              <a:rPr lang="sk-SK" sz="2000" dirty="0"/>
              <a:t>Tlačivo, do ktorého budete robiť zápis z rozhovoru</a:t>
            </a:r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Pred spustením rozhovorov: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/>
              <a:t>Ukončené mapovanie potenciálnych respondentov a dohoda s nami ohľadom finálnej vzorky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err="1"/>
              <a:t>Pilotne</a:t>
            </a:r>
            <a:r>
              <a:rPr lang="sk-SK" sz="2000" dirty="0"/>
              <a:t> otestovaný protokol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74" y="365125"/>
            <a:ext cx="5058942" cy="421409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960308" y="5757332"/>
            <a:ext cx="23924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/>
              <a:t>Ukážka: </a:t>
            </a:r>
          </a:p>
          <a:p>
            <a:r>
              <a:rPr lang="sk-SK" dirty="0" err="1"/>
              <a:t>Hand-out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26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909" y="365125"/>
            <a:ext cx="10515600" cy="1325563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Fázy výskumu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14822"/>
              </p:ext>
            </p:extLst>
          </p:nvPr>
        </p:nvGraphicFramePr>
        <p:xfrm>
          <a:off x="1132113" y="1994263"/>
          <a:ext cx="8255727" cy="418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8238308" y="582839"/>
            <a:ext cx="27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PRÍPRAVA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9636034" y="3317405"/>
            <a:ext cx="27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ZBER DÁT</a:t>
            </a:r>
          </a:p>
        </p:txBody>
      </p:sp>
      <p:sp>
        <p:nvSpPr>
          <p:cNvPr id="7" name="Šípka nadol 6"/>
          <p:cNvSpPr/>
          <p:nvPr/>
        </p:nvSpPr>
        <p:spPr>
          <a:xfrm rot="14044219">
            <a:off x="6461759" y="1316220"/>
            <a:ext cx="505097" cy="748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dol 8"/>
          <p:cNvSpPr/>
          <p:nvPr/>
        </p:nvSpPr>
        <p:spPr>
          <a:xfrm rot="16200000">
            <a:off x="8268788" y="3198495"/>
            <a:ext cx="505097" cy="748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506789" y="1175657"/>
            <a:ext cx="440653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Ako osloviť respondenta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Čo a ako dohodnúť vopred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Ako postupovať v súlade s výskumnou etikou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Čo si zobrať so sebou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Rady, tipy a triky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8473440" y="4180114"/>
            <a:ext cx="343988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Ako postupovať pred začiatkom rozhovoru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Ako začať rozhovor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Ako klásť otázky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Na čo si dať pozor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Čo s náročnými typmi respondentov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Ako urobiť kvalitný prepis rozhovoru</a:t>
            </a:r>
          </a:p>
        </p:txBody>
      </p:sp>
    </p:spTree>
    <p:extLst>
      <p:ext uri="{BB962C8B-B14F-4D97-AF65-F5344CB8AC3E}">
        <p14:creationId xmlns:p14="http://schemas.microsoft.com/office/powerpoint/2010/main" val="34073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Arial Narrow" panose="020B0606020202030204" pitchFamily="34" charset="0"/>
              </a:rPr>
              <a:t>Prečo kvalitatívne rozhovory?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4137" y="1790791"/>
            <a:ext cx="11414760" cy="4351338"/>
          </a:xfrm>
        </p:spPr>
        <p:txBody>
          <a:bodyPr/>
          <a:lstStyle/>
          <a:p>
            <a:r>
              <a:rPr lang="sk-SK" dirty="0"/>
              <a:t>Typy rozhovorov: </a:t>
            </a:r>
            <a:r>
              <a:rPr lang="sk-SK" dirty="0" err="1"/>
              <a:t>štrukturované</a:t>
            </a:r>
            <a:r>
              <a:rPr lang="sk-SK" dirty="0"/>
              <a:t> / </a:t>
            </a:r>
            <a:r>
              <a:rPr lang="sk-SK" b="1" dirty="0" err="1">
                <a:solidFill>
                  <a:srgbClr val="FF0000"/>
                </a:solidFill>
              </a:rPr>
              <a:t>pološtrukturované</a:t>
            </a:r>
            <a:r>
              <a:rPr lang="sk-SK" dirty="0"/>
              <a:t> / </a:t>
            </a:r>
            <a:r>
              <a:rPr lang="sk-SK" dirty="0" err="1"/>
              <a:t>neštrukturované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Pološtrukturované</a:t>
            </a:r>
            <a:r>
              <a:rPr lang="sk-SK" dirty="0"/>
              <a:t> interview – výhody a nevýhody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838201" y="3735977"/>
            <a:ext cx="4561114" cy="2406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7033261" y="3966460"/>
            <a:ext cx="3847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Snaha prezentovať sa v lepšom svetle (respondent)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Úmyselné klamanie / zatajovanie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Skreslenie informácií z dôvodu nepresných spomienok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Časovo náročné prepisy nahrávok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Časovo náročná analýza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Vyžaduje zručnosti u dopytujúceho sa 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123406" y="3966460"/>
            <a:ext cx="40320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Niekedy jediná vhodná / možná metóda na zber dát, ktoré potrebujeme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Umožňuje do hĺbky porozumieť nejakému fenoménu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Respondent má väčšiu slobodu sa voľne vyjadriť, vysvetľovať...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Je možnosť vysvetliť / preformulovať otázku</a:t>
            </a:r>
          </a:p>
        </p:txBody>
      </p:sp>
      <p:sp>
        <p:nvSpPr>
          <p:cNvPr id="9" name="Zaoblený obdĺžnik 4">
            <a:extLst>
              <a:ext uri="{FF2B5EF4-FFF2-40B4-BE49-F238E27FC236}">
                <a16:creationId xmlns:a16="http://schemas.microsoft.com/office/drawing/2014/main" id="{2277EC6E-1E67-4910-91FB-98E902956D64}"/>
              </a:ext>
            </a:extLst>
          </p:cNvPr>
          <p:cNvSpPr/>
          <p:nvPr/>
        </p:nvSpPr>
        <p:spPr>
          <a:xfrm>
            <a:off x="6461759" y="3735976"/>
            <a:ext cx="5262603" cy="27650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E5211A5-ED3E-4703-9FC9-1E7C478DE572}"/>
              </a:ext>
            </a:extLst>
          </p:cNvPr>
          <p:cNvSpPr txBox="1"/>
          <p:nvPr/>
        </p:nvSpPr>
        <p:spPr>
          <a:xfrm>
            <a:off x="7033260" y="3833805"/>
            <a:ext cx="4418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Snaha prezentovať sa v lepšom svetle (respondent)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Úmyselné klamanie / zatajovanie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Skreslenie informácií z dôvodu nepresných spomienok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Náročné na personálne kapacity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Menší počet respondentov (oproti dotazníkom)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Časovo náročné prepisy nahrávok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Časovo náročná analýza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Vyžaduje zručnosti u dopytujúceho sa </a:t>
            </a:r>
          </a:p>
        </p:txBody>
      </p:sp>
    </p:spTree>
    <p:extLst>
      <p:ext uri="{BB962C8B-B14F-4D97-AF65-F5344CB8AC3E}">
        <p14:creationId xmlns:p14="http://schemas.microsoft.com/office/powerpoint/2010/main" val="306312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" y="243205"/>
            <a:ext cx="10515600" cy="697321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Arial Narrow" panose="020B0606020202030204" pitchFamily="34" charset="0"/>
              </a:rPr>
              <a:t>Príprava na kvalitatívne interview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0520" y="1180646"/>
            <a:ext cx="11693433" cy="54341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000" b="1" dirty="0"/>
              <a:t>Oslovenie respondenta:</a:t>
            </a:r>
          </a:p>
          <a:p>
            <a:r>
              <a:rPr lang="sk-SK" sz="2000" dirty="0"/>
              <a:t>Vopred dohodnúť miesto a čas (nerušený priebeh rozhovoru)</a:t>
            </a:r>
          </a:p>
          <a:p>
            <a:r>
              <a:rPr lang="sk-SK" sz="2000" dirty="0"/>
              <a:t>Vysvetlite čoho sa bude rozhovor týkať </a:t>
            </a:r>
          </a:p>
          <a:p>
            <a:pPr marL="0" indent="0">
              <a:buNone/>
            </a:pPr>
            <a:endParaRPr lang="sk-SK" sz="800" dirty="0"/>
          </a:p>
          <a:p>
            <a:pPr marL="0" indent="0">
              <a:buNone/>
            </a:pPr>
            <a:r>
              <a:rPr lang="sk-SK" sz="2000" b="1" dirty="0"/>
              <a:t>Priniesť si: </a:t>
            </a:r>
          </a:p>
          <a:p>
            <a:pPr marL="457200" indent="-457200">
              <a:buAutoNum type="arabicPeriod"/>
            </a:pPr>
            <a:r>
              <a:rPr lang="sk-SK" sz="2000" dirty="0"/>
              <a:t>Protokol</a:t>
            </a:r>
          </a:p>
          <a:p>
            <a:pPr marL="457200" indent="-457200">
              <a:buAutoNum type="arabicPeriod"/>
            </a:pPr>
            <a:r>
              <a:rPr lang="sk-SK" sz="2000" dirty="0"/>
              <a:t>Informovaný súhlas</a:t>
            </a:r>
          </a:p>
          <a:p>
            <a:pPr marL="457200" indent="-457200">
              <a:buAutoNum type="arabicPeriod"/>
            </a:pPr>
            <a:r>
              <a:rPr lang="sk-SK" sz="2000" dirty="0" err="1"/>
              <a:t>Prezenčku</a:t>
            </a:r>
            <a:endParaRPr lang="sk-SK" sz="2000" dirty="0"/>
          </a:p>
          <a:p>
            <a:pPr marL="457200" indent="-457200">
              <a:buAutoNum type="arabicPeriod"/>
            </a:pPr>
            <a:r>
              <a:rPr lang="sk-SK" sz="2000" dirty="0"/>
              <a:t>Funkčné nahrávacie zariadenie (skontrolujte baterku / voľnú pamäť!)</a:t>
            </a:r>
          </a:p>
          <a:p>
            <a:pPr marL="457200" indent="-457200">
              <a:buAutoNum type="arabicPeriod"/>
            </a:pPr>
            <a:r>
              <a:rPr lang="sk-SK" sz="2000" dirty="0"/>
              <a:t>Potreby na písanie poznámok / laptop</a:t>
            </a:r>
          </a:p>
          <a:p>
            <a:pPr marL="457200" indent="-457200">
              <a:buAutoNum type="arabicPeriod"/>
            </a:pP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Tipy: </a:t>
            </a:r>
          </a:p>
          <a:p>
            <a:r>
              <a:rPr lang="sk-SK" sz="2000" dirty="0"/>
              <a:t>Ideálne je chodiť vo dvojici (1 kladie otázky, 2 zapisuje / sleduje priebeh rozhovoru, kladie doplňovacie otázky) </a:t>
            </a:r>
          </a:p>
          <a:p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Rozdelenie politík podľa inklinácií / záujmu </a:t>
            </a:r>
            <a:endParaRPr lang="sk-SK" sz="2000" dirty="0"/>
          </a:p>
          <a:p>
            <a:r>
              <a:rPr lang="sk-SK" sz="2000" u="sng" dirty="0"/>
              <a:t>Oboznámte sa vopred s protokolom </a:t>
            </a:r>
            <a:r>
              <a:rPr lang="sk-SK" sz="2000" dirty="0"/>
              <a:t>!!</a:t>
            </a:r>
          </a:p>
          <a:p>
            <a:r>
              <a:rPr lang="sk-SK" sz="2000" dirty="0"/>
              <a:t>Naštudovať všetky dostupné podklady (verejne dostupnú dokumentáciu; rozhovory s vedúcimi; intranet...)</a:t>
            </a:r>
          </a:p>
          <a:p>
            <a:r>
              <a:rPr lang="sk-SK" sz="2000" dirty="0"/>
              <a:t>V prípade, že sa nedá inak, robiť rozhovor max s 2 respondentmi naraz</a:t>
            </a:r>
          </a:p>
          <a:p>
            <a:r>
              <a:rPr lang="sk-SK" sz="2000" dirty="0"/>
              <a:t>Keď už viete, s kým idete robiť rozhovor, preklepnite si respondenta dopredu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153" y="311716"/>
            <a:ext cx="3362659" cy="40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 Narrow" panose="020B0606020202030204" pitchFamily="34" charset="0"/>
              </a:rPr>
              <a:t>Výskumná etika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Respondent (výskumný subjekt) musí byť informovaný o povahe výskumu, ktorého sa zúčastňuje</a:t>
            </a:r>
          </a:p>
          <a:p>
            <a:r>
              <a:rPr lang="sk-SK" sz="2000" dirty="0"/>
              <a:t>Musí súhlasiť s účasťou (mal by mať možnosť od súhlasu odstúpiť aj retroaktívne)</a:t>
            </a:r>
          </a:p>
          <a:p>
            <a:r>
              <a:rPr lang="sk-SK" sz="2000" dirty="0"/>
              <a:t>Výskumník je zodpovedný za ochranu osobných údajov (uchovanie dát, kto k nim má prístup, zverejňovanie výstupov...)</a:t>
            </a:r>
          </a:p>
          <a:p>
            <a:r>
              <a:rPr lang="sk-SK" sz="2000" dirty="0"/>
              <a:t>Informácie získané v rozhovore sú dôverné (neklebetiť o nich a pod.)</a:t>
            </a:r>
          </a:p>
          <a:p>
            <a:r>
              <a:rPr lang="sk-SK" sz="2000" dirty="0"/>
              <a:t>Respondent nesmie utrpieť fyzickú, mentálnu ani inú ujmu</a:t>
            </a:r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Niektoré etické dilemy:</a:t>
            </a:r>
          </a:p>
          <a:p>
            <a:r>
              <a:rPr lang="sk-SK" sz="2000" dirty="0"/>
              <a:t>Napr. súhlas s účasťou na výskume pod nátlakom </a:t>
            </a:r>
          </a:p>
          <a:p>
            <a:r>
              <a:rPr lang="sk-SK" sz="2000" dirty="0"/>
              <a:t>Niekedy nie je možné zaručiť anonymitu </a:t>
            </a:r>
          </a:p>
        </p:txBody>
      </p:sp>
    </p:spTree>
    <p:extLst>
      <p:ext uri="{BB962C8B-B14F-4D97-AF65-F5344CB8AC3E}">
        <p14:creationId xmlns:p14="http://schemas.microsoft.com/office/powerpoint/2010/main" val="311120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1AD3BC89-C521-4F64-8A75-82153FA5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0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321" y="314791"/>
            <a:ext cx="10515600" cy="636361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Arial Narrow" panose="020B0606020202030204" pitchFamily="34" charset="0"/>
              </a:rPr>
              <a:t>Pred začiatkom rozhovoru: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4321" y="1471748"/>
            <a:ext cx="10515600" cy="50464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200" b="1" dirty="0"/>
              <a:t>Praktické záležitosti:</a:t>
            </a:r>
          </a:p>
          <a:p>
            <a:pPr marL="0" indent="0">
              <a:buNone/>
            </a:pPr>
            <a:endParaRPr lang="sk-SK" sz="2000" dirty="0"/>
          </a:p>
          <a:p>
            <a:r>
              <a:rPr lang="sk-SK" sz="2000" dirty="0"/>
              <a:t>Najskôr vybaviť dokumentáciu (podpis na </a:t>
            </a:r>
            <a:r>
              <a:rPr lang="sk-SK" sz="2000" dirty="0" err="1"/>
              <a:t>prezenčku</a:t>
            </a:r>
            <a:r>
              <a:rPr lang="sk-SK" sz="2000" dirty="0"/>
              <a:t> a informovaný súhlas)</a:t>
            </a:r>
          </a:p>
          <a:p>
            <a:endParaRPr lang="sk-SK" sz="2000" dirty="0"/>
          </a:p>
          <a:p>
            <a:r>
              <a:rPr lang="sk-SK" sz="2000" dirty="0"/>
              <a:t>Stručne vysvetlite cieľ výskumu (</a:t>
            </a:r>
            <a:r>
              <a:rPr lang="sk-SK" sz="2000" u="sng" dirty="0"/>
              <a:t>zaujíma nás </a:t>
            </a:r>
            <a:r>
              <a:rPr lang="sk-SK" sz="2000" u="sng" dirty="0" err="1"/>
              <a:t>participatívny</a:t>
            </a:r>
            <a:r>
              <a:rPr lang="sk-SK" sz="2000" u="sng" dirty="0"/>
              <a:t> proces, nie obsah politiky!</a:t>
            </a:r>
            <a:r>
              <a:rPr lang="sk-SK" sz="2000" dirty="0"/>
              <a:t>)</a:t>
            </a:r>
          </a:p>
          <a:p>
            <a:endParaRPr lang="sk-SK" sz="2000" dirty="0"/>
          </a:p>
          <a:p>
            <a:r>
              <a:rPr lang="sk-SK" sz="2000" dirty="0"/>
              <a:t>Informovaný súhlas – zhrnúť vlastnými slovami pointu (respondenti ho nečítajú)</a:t>
            </a:r>
          </a:p>
          <a:p>
            <a:endParaRPr lang="sk-SK" sz="2000" dirty="0"/>
          </a:p>
          <a:p>
            <a:r>
              <a:rPr lang="sk-SK" sz="2000" dirty="0"/>
              <a:t>Explicitne sa pýtajte, či smiete nahrávať – vysvetlite spôsob narábania s nahrávkou</a:t>
            </a:r>
          </a:p>
          <a:p>
            <a:endParaRPr lang="sk-SK" sz="2000" dirty="0"/>
          </a:p>
          <a:p>
            <a:r>
              <a:rPr lang="sk-SK" sz="2000" dirty="0"/>
              <a:t>Zdôraznite, že nahrávka nebude nikde zverejnená a že vo výstupnej správe nebudú respondenti spomenutí menom !</a:t>
            </a:r>
          </a:p>
          <a:p>
            <a:endParaRPr lang="sk-SK" sz="2000" dirty="0"/>
          </a:p>
          <a:p>
            <a:r>
              <a:rPr lang="sk-SK" sz="2000" dirty="0"/>
              <a:t>Nahrávku potrebujeme – vždy nahrávajte (výnimka: respondent neudelil súhlas)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506" y="242867"/>
            <a:ext cx="2460716" cy="19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448" y="318782"/>
            <a:ext cx="10972141" cy="6333688"/>
          </a:xfrm>
        </p:spPr>
        <p:txBody>
          <a:bodyPr>
            <a:normAutofit/>
          </a:bodyPr>
          <a:lstStyle/>
          <a:p>
            <a:r>
              <a:rPr lang="sk-SK" sz="2000" dirty="0"/>
              <a:t>Úvod rozhovoru je extrémne dôležitý</a:t>
            </a:r>
          </a:p>
          <a:p>
            <a:r>
              <a:rPr lang="sk-SK" sz="2000" dirty="0"/>
              <a:t>Respondenta je potrebné upokojiť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Príklady:</a:t>
            </a:r>
          </a:p>
          <a:p>
            <a:pPr>
              <a:buFontTx/>
              <a:buChar char="-"/>
            </a:pPr>
            <a:r>
              <a:rPr lang="sk-SK" sz="1800" dirty="0"/>
              <a:t>Neexistujú správne a nesprávne odpovede</a:t>
            </a:r>
          </a:p>
          <a:p>
            <a:pPr>
              <a:buFontTx/>
              <a:buChar char="-"/>
            </a:pPr>
            <a:r>
              <a:rPr lang="sk-SK" sz="1800" dirty="0"/>
              <a:t>Neprišli sme ich kontrolovať, ani skúšať</a:t>
            </a:r>
          </a:p>
          <a:p>
            <a:pPr>
              <a:buFontTx/>
              <a:buChar char="-"/>
            </a:pPr>
            <a:r>
              <a:rPr lang="sk-SK" sz="1800" dirty="0"/>
              <a:t>Aj odpoveď „neviem“ je úplne v poriadku</a:t>
            </a:r>
          </a:p>
          <a:p>
            <a:pPr>
              <a:buFontTx/>
              <a:buChar char="-"/>
            </a:pPr>
            <a:r>
              <a:rPr lang="sk-SK" sz="1800" dirty="0"/>
              <a:t>Chceme pochopiť, ako systém tvorby politík reálne na úrade funguje – preto potrebujeme počuť to kladné, čo funguje, ale aj to, čo funguje menej</a:t>
            </a:r>
          </a:p>
          <a:p>
            <a:pPr>
              <a:buFontTx/>
              <a:buChar char="-"/>
            </a:pPr>
            <a:r>
              <a:rPr lang="sk-SK" sz="1800" dirty="0"/>
              <a:t>Oceníme, ak budú otvorení a úprimní 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Tipy:</a:t>
            </a:r>
          </a:p>
          <a:p>
            <a:r>
              <a:rPr lang="sk-SK" sz="1800" dirty="0"/>
              <a:t>Počítajte s tým, že respondenti nemusia byť práve nadšení z toho, že majú hovoriť o tejto téme</a:t>
            </a:r>
          </a:p>
          <a:p>
            <a:r>
              <a:rPr lang="sk-SK" sz="1800" dirty="0">
                <a:highlight>
                  <a:srgbClr val="FFFF00"/>
                </a:highlight>
              </a:rPr>
              <a:t>Pri rozhovoroch premýšľajte nad tým, aké </a:t>
            </a:r>
            <a:r>
              <a:rPr lang="sk-SK" sz="1800" dirty="0" err="1">
                <a:highlight>
                  <a:srgbClr val="FFFF00"/>
                </a:highlight>
              </a:rPr>
              <a:t>info</a:t>
            </a:r>
            <a:r>
              <a:rPr lang="sk-SK" sz="1800" dirty="0">
                <a:highlight>
                  <a:srgbClr val="FFFF00"/>
                </a:highlight>
              </a:rPr>
              <a:t> budete potrebovať do diagnostiky</a:t>
            </a:r>
          </a:p>
          <a:p>
            <a:r>
              <a:rPr lang="sk-SK" sz="1800" dirty="0"/>
              <a:t>Je to pre vás šanca predstaviť sa ako súčasť úradu (respondent môže začať premýšľať o tom, ako by ste im vedeli v budúcnosti pomôcť)</a:t>
            </a:r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91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234" y="199662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Arial Narrow" panose="020B0606020202030204" pitchFamily="34" charset="0"/>
              </a:rPr>
              <a:t>Zber dát – realizácia rozhovoru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0411" y="1525225"/>
            <a:ext cx="10637520" cy="508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Všeobecné pravidlá:</a:t>
            </a:r>
          </a:p>
          <a:p>
            <a:pPr marL="0" indent="0">
              <a:buNone/>
            </a:pPr>
            <a:endParaRPr lang="sk-SK" sz="1600" dirty="0"/>
          </a:p>
          <a:p>
            <a:r>
              <a:rPr lang="sk-SK" sz="1600" dirty="0"/>
              <a:t>Dopytujúci sa zachováva neutrálny postoj, neprezentuje svoj názor</a:t>
            </a:r>
          </a:p>
          <a:p>
            <a:endParaRPr lang="sk-SK" sz="1600" dirty="0"/>
          </a:p>
          <a:p>
            <a:r>
              <a:rPr lang="sk-SK" sz="1600" dirty="0"/>
              <a:t>Jazyk a terminológiu je potrebné prispôsobiť respondentovi </a:t>
            </a:r>
          </a:p>
          <a:p>
            <a:endParaRPr lang="sk-SK" sz="1600" dirty="0"/>
          </a:p>
          <a:p>
            <a:r>
              <a:rPr lang="sk-SK" sz="1600" dirty="0"/>
              <a:t>Nechajte čo najviac priestoru respondentovi ! (rozdiel medzi interview a bežnou konverzáciou)</a:t>
            </a:r>
          </a:p>
          <a:p>
            <a:endParaRPr lang="sk-SK" sz="1600" dirty="0"/>
          </a:p>
          <a:p>
            <a:r>
              <a:rPr lang="sk-SK" sz="1600" dirty="0"/>
              <a:t>Nadväzujte na to, čo hovorí (signál, že ho pozorne počúvate)</a:t>
            </a:r>
          </a:p>
          <a:p>
            <a:endParaRPr lang="sk-SK" sz="1600" dirty="0"/>
          </a:p>
          <a:p>
            <a:r>
              <a:rPr lang="sk-SK" sz="1600" dirty="0"/>
              <a:t>POZORNE POČÚVAJTE! „</a:t>
            </a:r>
            <a:r>
              <a:rPr lang="sk-SK" sz="1600" i="1" dirty="0" err="1"/>
              <a:t>Many</a:t>
            </a:r>
            <a:r>
              <a:rPr lang="sk-SK" sz="1600" i="1" dirty="0"/>
              <a:t> </a:t>
            </a:r>
            <a:r>
              <a:rPr lang="sk-SK" sz="1600" i="1" dirty="0" err="1"/>
              <a:t>times</a:t>
            </a:r>
            <a:r>
              <a:rPr lang="sk-SK" sz="1600" i="1" dirty="0"/>
              <a:t> in </a:t>
            </a:r>
            <a:r>
              <a:rPr lang="sk-SK" sz="1600" i="1" dirty="0" err="1"/>
              <a:t>qualitative</a:t>
            </a:r>
            <a:r>
              <a:rPr lang="sk-SK" sz="1600" i="1" dirty="0"/>
              <a:t> </a:t>
            </a:r>
            <a:r>
              <a:rPr lang="sk-SK" sz="1600" i="1" dirty="0" err="1"/>
              <a:t>interviews</a:t>
            </a:r>
            <a:r>
              <a:rPr lang="sk-SK" sz="1600" i="1" dirty="0"/>
              <a:t>, as in </a:t>
            </a:r>
            <a:r>
              <a:rPr lang="sk-SK" sz="1600" i="1" dirty="0" err="1"/>
              <a:t>relationships</a:t>
            </a:r>
            <a:r>
              <a:rPr lang="sk-SK" sz="1600" i="1" dirty="0"/>
              <a:t> </a:t>
            </a:r>
            <a:r>
              <a:rPr lang="sk-SK" sz="1600" i="1" dirty="0" err="1"/>
              <a:t>we</a:t>
            </a:r>
            <a:r>
              <a:rPr lang="sk-SK" sz="1600" i="1" dirty="0"/>
              <a:t> </a:t>
            </a:r>
            <a:r>
              <a:rPr lang="sk-SK" sz="1600" i="1" dirty="0" err="1"/>
              <a:t>become</a:t>
            </a:r>
            <a:r>
              <a:rPr lang="sk-SK" sz="1600" i="1" dirty="0"/>
              <a:t> </a:t>
            </a:r>
            <a:r>
              <a:rPr lang="sk-SK" sz="1600" i="1" dirty="0" err="1"/>
              <a:t>casual</a:t>
            </a:r>
            <a:r>
              <a:rPr lang="sk-SK" sz="1600" i="1" dirty="0"/>
              <a:t> </a:t>
            </a:r>
            <a:r>
              <a:rPr lang="sk-SK" sz="1600" i="1" dirty="0" err="1"/>
              <a:t>listeners</a:t>
            </a:r>
            <a:r>
              <a:rPr lang="sk-SK" sz="1600" i="1" dirty="0"/>
              <a:t> - </a:t>
            </a:r>
            <a:r>
              <a:rPr lang="sk-SK" sz="1600" i="1" dirty="0" err="1"/>
              <a:t>not</a:t>
            </a:r>
            <a:r>
              <a:rPr lang="sk-SK" sz="1600" i="1" dirty="0"/>
              <a:t> </a:t>
            </a:r>
            <a:r>
              <a:rPr lang="sk-SK" sz="1600" i="1" dirty="0" err="1"/>
              <a:t>paying</a:t>
            </a:r>
            <a:r>
              <a:rPr lang="sk-SK" sz="1600" i="1" dirty="0"/>
              <a:t> a </a:t>
            </a:r>
            <a:r>
              <a:rPr lang="sk-SK" sz="1600" i="1" dirty="0" err="1"/>
              <a:t>lot</a:t>
            </a:r>
            <a:r>
              <a:rPr lang="sk-SK" sz="1600" i="1" dirty="0"/>
              <a:t> of </a:t>
            </a:r>
            <a:r>
              <a:rPr lang="sk-SK" sz="1600" i="1" dirty="0" err="1"/>
              <a:t>attention</a:t>
            </a:r>
            <a:r>
              <a:rPr lang="sk-SK" sz="1600" i="1" dirty="0"/>
              <a:t> </a:t>
            </a:r>
            <a:r>
              <a:rPr lang="sk-SK" sz="1600" i="1" dirty="0" err="1"/>
              <a:t>because</a:t>
            </a:r>
            <a:r>
              <a:rPr lang="sk-SK" sz="1600" i="1" dirty="0"/>
              <a:t> </a:t>
            </a:r>
            <a:r>
              <a:rPr lang="sk-SK" sz="1600" i="1" dirty="0" err="1"/>
              <a:t>we’re</a:t>
            </a:r>
            <a:r>
              <a:rPr lang="sk-SK" sz="1600" i="1" dirty="0"/>
              <a:t> </a:t>
            </a:r>
            <a:r>
              <a:rPr lang="sk-SK" sz="1600" i="1" dirty="0" err="1"/>
              <a:t>waiting</a:t>
            </a:r>
            <a:r>
              <a:rPr lang="sk-SK" sz="1600" i="1" dirty="0"/>
              <a:t> to </a:t>
            </a:r>
            <a:r>
              <a:rPr lang="sk-SK" sz="1600" i="1" dirty="0" err="1"/>
              <a:t>speak</a:t>
            </a:r>
            <a:r>
              <a:rPr lang="sk-SK" sz="1600" i="1" dirty="0"/>
              <a:t> </a:t>
            </a:r>
            <a:r>
              <a:rPr lang="sk-SK" sz="1600" i="1" dirty="0" err="1"/>
              <a:t>our</a:t>
            </a:r>
            <a:r>
              <a:rPr lang="sk-SK" sz="1600" i="1" dirty="0"/>
              <a:t> </a:t>
            </a:r>
            <a:r>
              <a:rPr lang="sk-SK" sz="1600" i="1" dirty="0" err="1"/>
              <a:t>views</a:t>
            </a:r>
            <a:r>
              <a:rPr lang="sk-SK" sz="1600" i="1" dirty="0"/>
              <a:t> on </a:t>
            </a:r>
            <a:r>
              <a:rPr lang="sk-SK" sz="1600" i="1" dirty="0" err="1"/>
              <a:t>the</a:t>
            </a:r>
            <a:r>
              <a:rPr lang="sk-SK" sz="1600" i="1" dirty="0"/>
              <a:t> </a:t>
            </a:r>
            <a:r>
              <a:rPr lang="sk-SK" sz="1600" i="1" dirty="0" err="1"/>
              <a:t>topic</a:t>
            </a:r>
            <a:r>
              <a:rPr lang="sk-SK" sz="1600" i="1" dirty="0"/>
              <a:t>…“</a:t>
            </a:r>
          </a:p>
          <a:p>
            <a:endParaRPr lang="sk-SK" sz="1600" dirty="0"/>
          </a:p>
          <a:p>
            <a:r>
              <a:rPr lang="sk-SK" sz="1600" dirty="0"/>
              <a:t>Dávajte najavo, že počúvate (uhm, aha, chápem, rozumiem, prikyvovanie, očný kontakt...)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251" y="862443"/>
            <a:ext cx="2733890" cy="22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7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1240</Words>
  <Application>Microsoft Office PowerPoint</Application>
  <PresentationFormat>Širokouhlá</PresentationFormat>
  <Paragraphs>175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Bahnschrift SemiBold Condensed</vt:lpstr>
      <vt:lpstr>Calibri</vt:lpstr>
      <vt:lpstr>Calibri Light</vt:lpstr>
      <vt:lpstr>Wingdings</vt:lpstr>
      <vt:lpstr>Motív Office</vt:lpstr>
      <vt:lpstr>Ako robiť výskumné interview  Zber dát v rámci PODA 2 (rozhovory so zamestnancami VÚC)</vt:lpstr>
      <vt:lpstr>Fázy výskumu</vt:lpstr>
      <vt:lpstr>Prečo kvalitatívne rozhovory?</vt:lpstr>
      <vt:lpstr>Príprava na kvalitatívne interview</vt:lpstr>
      <vt:lpstr>Výskumná etika</vt:lpstr>
      <vt:lpstr>Prezentácia programu PowerPoint</vt:lpstr>
      <vt:lpstr>Pred začiatkom rozhovoru:</vt:lpstr>
      <vt:lpstr>Prezentácia programu PowerPoint</vt:lpstr>
      <vt:lpstr>Zber dát – realizácia rozhovoru</vt:lpstr>
      <vt:lpstr>Ako klásť dobré otázky</vt:lpstr>
      <vt:lpstr>Typy náročných respondentov</vt:lpstr>
      <vt:lpstr>Na čo si treba dať pozor </vt:lpstr>
      <vt:lpstr>Prepis rozhovoru</vt:lpstr>
      <vt:lpstr>Na záver...</vt:lpstr>
    </vt:vector>
  </TitlesOfParts>
  <Company>ZUŠ Františka Oswalda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robiť výskumné interview  Zber dát v rámci PODA 2 (rozhovory so zamestnancami VÚC)</dc:title>
  <dc:creator>Tatiana</dc:creator>
  <cp:lastModifiedBy>Admin</cp:lastModifiedBy>
  <cp:revision>102</cp:revision>
  <dcterms:created xsi:type="dcterms:W3CDTF">2023-04-07T09:14:54Z</dcterms:created>
  <dcterms:modified xsi:type="dcterms:W3CDTF">2023-04-18T07:50:14Z</dcterms:modified>
</cp:coreProperties>
</file>